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6" r:id="rId2"/>
    <p:sldId id="258" r:id="rId3"/>
    <p:sldId id="257" r:id="rId4"/>
    <p:sldId id="277" r:id="rId5"/>
    <p:sldId id="260" r:id="rId6"/>
    <p:sldId id="291" r:id="rId7"/>
    <p:sldId id="261" r:id="rId8"/>
    <p:sldId id="262" r:id="rId9"/>
    <p:sldId id="278" r:id="rId10"/>
    <p:sldId id="263" r:id="rId11"/>
    <p:sldId id="279" r:id="rId12"/>
    <p:sldId id="259" r:id="rId13"/>
    <p:sldId id="280" r:id="rId14"/>
    <p:sldId id="264" r:id="rId15"/>
    <p:sldId id="289" r:id="rId16"/>
    <p:sldId id="281" r:id="rId17"/>
    <p:sldId id="288" r:id="rId18"/>
    <p:sldId id="290" r:id="rId19"/>
    <p:sldId id="265" r:id="rId20"/>
    <p:sldId id="266" r:id="rId21"/>
    <p:sldId id="267" r:id="rId22"/>
    <p:sldId id="269" r:id="rId2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1" d="100"/>
          <a:sy n="61" d="100"/>
        </p:scale>
        <p:origin x="1440" y="4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7A29CC-3FC5-4AAE-8C4F-F47DA6E1AF07}" type="datetimeFigureOut">
              <a:rPr lang="en-US" smtClean="0"/>
              <a:t>10/3/2019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494211-F678-4BDA-BAD5-F81C3758CB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4015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Tahoma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</a:defRPr>
            </a:lvl9pPr>
          </a:lstStyle>
          <a:p>
            <a:fld id="{8FF014FE-075D-4941-88D4-D9F39B2FFB3B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38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Tahoma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</a:defRPr>
            </a:lvl9pPr>
          </a:lstStyle>
          <a:p>
            <a:fld id="{659945BB-8660-43D6-BA9B-0312EE57A0B6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43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3012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B9457A-8E5D-43F2-90EB-1541D5ECA805}" type="datetimeFigureOut">
              <a:rPr lang="en-US" smtClean="0"/>
              <a:t>10/3/2019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2FB83-D6E9-44A5-A25E-DCEEE1E122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9255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B9457A-8E5D-43F2-90EB-1541D5ECA805}" type="datetimeFigureOut">
              <a:rPr lang="en-US" smtClean="0"/>
              <a:t>10/3/2019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2FB83-D6E9-44A5-A25E-DCEEE1E122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190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B9457A-8E5D-43F2-90EB-1541D5ECA805}" type="datetimeFigureOut">
              <a:rPr lang="en-US" smtClean="0"/>
              <a:t>10/3/2019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2FB83-D6E9-44A5-A25E-DCEEE1E122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6465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B9457A-8E5D-43F2-90EB-1541D5ECA805}" type="datetimeFigureOut">
              <a:rPr lang="en-US" smtClean="0"/>
              <a:t>10/3/2019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2FB83-D6E9-44A5-A25E-DCEEE1E122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2026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B9457A-8E5D-43F2-90EB-1541D5ECA805}" type="datetimeFigureOut">
              <a:rPr lang="en-US" smtClean="0"/>
              <a:t>10/3/2019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2FB83-D6E9-44A5-A25E-DCEEE1E122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6041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B9457A-8E5D-43F2-90EB-1541D5ECA805}" type="datetimeFigureOut">
              <a:rPr lang="en-US" smtClean="0"/>
              <a:t>10/3/2019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2FB83-D6E9-44A5-A25E-DCEEE1E122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6531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B9457A-8E5D-43F2-90EB-1541D5ECA805}" type="datetimeFigureOut">
              <a:rPr lang="en-US" smtClean="0"/>
              <a:t>10/3/2019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2FB83-D6E9-44A5-A25E-DCEEE1E122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7126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B9457A-8E5D-43F2-90EB-1541D5ECA805}" type="datetimeFigureOut">
              <a:rPr lang="en-US" smtClean="0"/>
              <a:t>10/3/2019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2FB83-D6E9-44A5-A25E-DCEEE1E122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4746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B9457A-8E5D-43F2-90EB-1541D5ECA805}" type="datetimeFigureOut">
              <a:rPr lang="en-US" smtClean="0"/>
              <a:t>10/3/2019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2FB83-D6E9-44A5-A25E-DCEEE1E122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8584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B9457A-8E5D-43F2-90EB-1541D5ECA805}" type="datetimeFigureOut">
              <a:rPr lang="en-US" smtClean="0"/>
              <a:t>10/3/2019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2FB83-D6E9-44A5-A25E-DCEEE1E122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2787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B9457A-8E5D-43F2-90EB-1541D5ECA805}" type="datetimeFigureOut">
              <a:rPr lang="en-US" smtClean="0"/>
              <a:t>10/3/2019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2FB83-D6E9-44A5-A25E-DCEEE1E122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537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B9457A-8E5D-43F2-90EB-1541D5ECA805}" type="datetimeFigureOut">
              <a:rPr lang="en-US" smtClean="0"/>
              <a:t>10/3/2019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62FB83-D6E9-44A5-A25E-DCEEE1E122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654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Epithelial tissue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Dr</a:t>
            </a:r>
            <a:r>
              <a:rPr lang="en-US" dirty="0"/>
              <a:t> </a:t>
            </a:r>
            <a:r>
              <a:rPr lang="en-US" dirty="0" err="1"/>
              <a:t>Hemed</a:t>
            </a:r>
            <a:r>
              <a:rPr lang="en-US" dirty="0"/>
              <a:t> El-</a:t>
            </a:r>
            <a:r>
              <a:rPr lang="en-US" dirty="0" err="1"/>
              <a:t>busaidy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55597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411162"/>
          </a:xfrm>
        </p:spPr>
        <p:txBody>
          <a:bodyPr>
            <a:normAutofit fontScale="90000"/>
          </a:bodyPr>
          <a:lstStyle/>
          <a:p>
            <a:r>
              <a:rPr lang="en-US" sz="3200" b="1" u="sng" dirty="0"/>
              <a:t>Intercellular junctions/</a:t>
            </a:r>
            <a:r>
              <a:rPr lang="en-US" sz="3200" b="1" u="sng" dirty="0" err="1"/>
              <a:t>junctional</a:t>
            </a:r>
            <a:r>
              <a:rPr lang="en-US" sz="3200" b="1" u="sng" dirty="0"/>
              <a:t> complexes</a:t>
            </a:r>
          </a:p>
        </p:txBody>
      </p:sp>
      <p:pic>
        <p:nvPicPr>
          <p:cNvPr id="8195" name="Picture 3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9" t="27666" r="49547" b="15643"/>
          <a:stretch/>
        </p:blipFill>
        <p:spPr bwMode="auto">
          <a:xfrm>
            <a:off x="5814861" y="3505200"/>
            <a:ext cx="3329139" cy="2980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67" t="23880" r="4478" b="10448"/>
          <a:stretch/>
        </p:blipFill>
        <p:spPr bwMode="auto">
          <a:xfrm>
            <a:off x="0" y="762000"/>
            <a:ext cx="5006454" cy="30251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345178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334962"/>
          </a:xfrm>
        </p:spPr>
        <p:txBody>
          <a:bodyPr>
            <a:normAutofit fontScale="90000"/>
          </a:bodyPr>
          <a:lstStyle/>
          <a:p>
            <a:r>
              <a:rPr lang="en-US" sz="3200" dirty="0" err="1"/>
              <a:t>Avascularity</a:t>
            </a:r>
            <a:r>
              <a:rPr lang="en-US" sz="3200" dirty="0"/>
              <a:t> &amp; regeneration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" y="579912"/>
            <a:ext cx="8229600" cy="2209800"/>
          </a:xfrm>
        </p:spPr>
        <p:txBody>
          <a:bodyPr>
            <a:normAutofit/>
          </a:bodyPr>
          <a:lstStyle/>
          <a:p>
            <a:r>
              <a:rPr lang="en-US" sz="2400" dirty="0" err="1"/>
              <a:t>Avascularity</a:t>
            </a:r>
            <a:r>
              <a:rPr lang="en-US" sz="2400" dirty="0"/>
              <a:t>: get nutrition by diffusion from underlying connective tissue</a:t>
            </a:r>
          </a:p>
          <a:p>
            <a:endParaRPr lang="en-US" sz="2400" dirty="0"/>
          </a:p>
          <a:p>
            <a:r>
              <a:rPr lang="en-US" sz="2400" dirty="0"/>
              <a:t>Regeneration: </a:t>
            </a:r>
            <a:r>
              <a:rPr lang="en-US" sz="2400" dirty="0" err="1"/>
              <a:t>eg</a:t>
            </a:r>
            <a:r>
              <a:rPr lang="en-US" sz="2400" dirty="0"/>
              <a:t> GIT epithelium, </a:t>
            </a:r>
            <a:r>
              <a:rPr lang="en-US" sz="2400" dirty="0" err="1"/>
              <a:t>endosteum</a:t>
            </a:r>
            <a:r>
              <a:rPr lang="en-US" sz="2400" dirty="0"/>
              <a:t> of the bone marrow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77"/>
          <a:stretch/>
        </p:blipFill>
        <p:spPr bwMode="auto">
          <a:xfrm>
            <a:off x="1981200" y="2514600"/>
            <a:ext cx="5002189" cy="403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391400" y="4191000"/>
            <a:ext cx="1752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Alopecia 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1714935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82562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Functions of epithelial tissue</a:t>
            </a:r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73" t="14096" r="3185" b="13834"/>
          <a:stretch/>
        </p:blipFill>
        <p:spPr bwMode="auto">
          <a:xfrm>
            <a:off x="50264" y="914400"/>
            <a:ext cx="9122640" cy="541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846533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4000"/>
              <a:t>Epithelial Tissue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  <a:defRPr/>
            </a:pPr>
            <a:r>
              <a:rPr lang="en-US" sz="2800"/>
              <a:t>Epithelial Tissue Locations: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sz="2400"/>
              <a:t> Covers the body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sz="2400"/>
              <a:t> Lines the cavities, tubes, ducts and blood vessels inside the body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sz="2400"/>
              <a:t>Covers the organs inside body cavities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sz="2800"/>
              <a:t>Epithelial Tissue Functions: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sz="2400"/>
              <a:t> Protection from physical &amp; chemical injury,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sz="2400"/>
              <a:t> Protection against microbial invasion,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sz="2400"/>
              <a:t> Contains receptors which respond to stimuli,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sz="2400"/>
              <a:t> Filters, secretes &amp; reabsorbs materials and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sz="2400"/>
              <a:t> Secretes serous fluids to lubricate structures.</a:t>
            </a:r>
          </a:p>
          <a:p>
            <a:pPr lvl="1" eaLnBrk="1" hangingPunct="1">
              <a:lnSpc>
                <a:spcPct val="90000"/>
              </a:lnSpc>
              <a:defRPr/>
            </a:pPr>
            <a:endParaRPr lang="en-US" sz="2400"/>
          </a:p>
          <a:p>
            <a:pPr lvl="1" eaLnBrk="1" hangingPunct="1">
              <a:lnSpc>
                <a:spcPct val="90000"/>
              </a:lnSpc>
              <a:defRPr/>
            </a:pP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713969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11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112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7" dur="500"/>
                                        <p:tgtEl>
                                          <p:spTgt spid="112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2" dur="500"/>
                                        <p:tgtEl>
                                          <p:spTgt spid="112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7" dur="500"/>
                                        <p:tgtEl>
                                          <p:spTgt spid="112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2" dur="500"/>
                                        <p:tgtEl>
                                          <p:spTgt spid="112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7" dur="500"/>
                                        <p:tgtEl>
                                          <p:spTgt spid="112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2" dur="500"/>
                                        <p:tgtEl>
                                          <p:spTgt spid="112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7" dur="500"/>
                                        <p:tgtEl>
                                          <p:spTgt spid="112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52" dur="500"/>
                                        <p:tgtEl>
                                          <p:spTgt spid="1126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7" grpId="0" build="p" bldLvl="2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258762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Classification of epithelial tissue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26158" y="762000"/>
            <a:ext cx="8229600" cy="6096000"/>
          </a:xfrm>
        </p:spPr>
        <p:txBody>
          <a:bodyPr>
            <a:normAutofit/>
          </a:bodyPr>
          <a:lstStyle/>
          <a:p>
            <a:r>
              <a:rPr lang="en-US" sz="2800" dirty="0"/>
              <a:t>Functional classification:</a:t>
            </a:r>
          </a:p>
          <a:p>
            <a:pPr lvl="1"/>
            <a:r>
              <a:rPr lang="en-US" sz="2400" dirty="0"/>
              <a:t>Lining epithelium</a:t>
            </a:r>
          </a:p>
          <a:p>
            <a:pPr lvl="1"/>
            <a:r>
              <a:rPr lang="en-US" sz="2400" dirty="0"/>
              <a:t>Glandular epithelium</a:t>
            </a:r>
          </a:p>
          <a:p>
            <a:endParaRPr lang="en-US" sz="2800" dirty="0"/>
          </a:p>
          <a:p>
            <a:r>
              <a:rPr lang="en-US" sz="2800" dirty="0"/>
              <a:t>Based on number of cell layers:</a:t>
            </a:r>
          </a:p>
          <a:p>
            <a:pPr lvl="1"/>
            <a:r>
              <a:rPr lang="en-US" sz="2400" dirty="0"/>
              <a:t>Simple epithelium</a:t>
            </a:r>
          </a:p>
          <a:p>
            <a:pPr lvl="1"/>
            <a:r>
              <a:rPr lang="en-US" sz="2400" dirty="0"/>
              <a:t>Stratified epithelium</a:t>
            </a:r>
          </a:p>
          <a:p>
            <a:endParaRPr lang="en-US" sz="2800" dirty="0"/>
          </a:p>
          <a:p>
            <a:r>
              <a:rPr lang="en-US" sz="2800" dirty="0"/>
              <a:t>Based on shape of cells:</a:t>
            </a:r>
          </a:p>
          <a:p>
            <a:pPr lvl="1"/>
            <a:r>
              <a:rPr lang="en-US" sz="2400" dirty="0"/>
              <a:t>Squamous</a:t>
            </a:r>
          </a:p>
          <a:p>
            <a:pPr lvl="1"/>
            <a:r>
              <a:rPr lang="en-US" sz="2400" dirty="0"/>
              <a:t>Cuboidal</a:t>
            </a:r>
          </a:p>
          <a:p>
            <a:pPr lvl="1"/>
            <a:r>
              <a:rPr lang="en-US" sz="2400" dirty="0"/>
              <a:t>Columnar</a:t>
            </a:r>
          </a:p>
          <a:p>
            <a:pPr lvl="1"/>
            <a:r>
              <a:rPr lang="en-US" sz="2400" dirty="0" err="1"/>
              <a:t>pseudostratified</a:t>
            </a:r>
            <a:endParaRPr lang="en-US" sz="2400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609600"/>
            <a:ext cx="2771775" cy="1647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600" y="609601"/>
            <a:ext cx="1985749" cy="19619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3145643"/>
            <a:ext cx="3206099" cy="30265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345178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concepts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Squamous</a:t>
            </a:r>
            <a:r>
              <a:rPr lang="en-US" dirty="0"/>
              <a:t> epithelium is </a:t>
            </a:r>
            <a:r>
              <a:rPr lang="en-US" b="1" dirty="0"/>
              <a:t>lining </a:t>
            </a:r>
            <a:r>
              <a:rPr lang="en-US" b="1" dirty="0" err="1"/>
              <a:t>eg</a:t>
            </a:r>
            <a:r>
              <a:rPr lang="en-US" b="1" dirty="0"/>
              <a:t> blood vessel</a:t>
            </a:r>
          </a:p>
          <a:p>
            <a:r>
              <a:rPr lang="en-US" b="1" dirty="0"/>
              <a:t>Cuboidal</a:t>
            </a:r>
            <a:r>
              <a:rPr lang="en-US" dirty="0"/>
              <a:t> </a:t>
            </a:r>
            <a:r>
              <a:rPr lang="en-US" dirty="0" err="1"/>
              <a:t>epi</a:t>
            </a:r>
            <a:r>
              <a:rPr lang="en-US" dirty="0"/>
              <a:t> is </a:t>
            </a:r>
            <a:r>
              <a:rPr lang="en-US" b="1" dirty="0"/>
              <a:t>secretory </a:t>
            </a:r>
            <a:r>
              <a:rPr lang="en-US" b="1" dirty="0" err="1"/>
              <a:t>eg</a:t>
            </a:r>
            <a:r>
              <a:rPr lang="en-US" b="1" dirty="0"/>
              <a:t> kidney</a:t>
            </a:r>
          </a:p>
          <a:p>
            <a:r>
              <a:rPr lang="en-US" b="1" dirty="0"/>
              <a:t>Columnar</a:t>
            </a:r>
            <a:r>
              <a:rPr lang="en-US" dirty="0"/>
              <a:t> </a:t>
            </a:r>
            <a:r>
              <a:rPr lang="en-US" dirty="0" err="1"/>
              <a:t>epi</a:t>
            </a:r>
            <a:r>
              <a:rPr lang="en-US" dirty="0"/>
              <a:t> is </a:t>
            </a:r>
            <a:r>
              <a:rPr lang="en-US" b="1" dirty="0"/>
              <a:t>absorptive </a:t>
            </a:r>
            <a:r>
              <a:rPr lang="en-US" b="1" dirty="0" err="1"/>
              <a:t>eg</a:t>
            </a:r>
            <a:r>
              <a:rPr lang="en-US" b="1" dirty="0"/>
              <a:t> STOMACH</a:t>
            </a:r>
          </a:p>
        </p:txBody>
      </p:sp>
    </p:spTree>
    <p:extLst>
      <p:ext uri="{BB962C8B-B14F-4D97-AF65-F5344CB8AC3E}">
        <p14:creationId xmlns:p14="http://schemas.microsoft.com/office/powerpoint/2010/main" val="26771240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sz="4000" dirty="0"/>
              <a:t>Epithelial Types based on shape of cells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lvl="1" eaLnBrk="1" hangingPunct="1">
              <a:defRPr/>
            </a:pPr>
            <a:r>
              <a:rPr lang="en-US" dirty="0"/>
              <a:t>Simple squamous – inside blood vessels</a:t>
            </a:r>
          </a:p>
          <a:p>
            <a:pPr lvl="1" eaLnBrk="1" hangingPunct="1">
              <a:defRPr/>
            </a:pPr>
            <a:r>
              <a:rPr lang="en-US" dirty="0"/>
              <a:t>Simple cuboidal – lines ducts, ex. Kidney tubules, mucous glands</a:t>
            </a:r>
          </a:p>
          <a:p>
            <a:pPr lvl="1" eaLnBrk="1" hangingPunct="1">
              <a:defRPr/>
            </a:pPr>
            <a:r>
              <a:rPr lang="en-US" dirty="0"/>
              <a:t>Simple columnar – lining of small intestine</a:t>
            </a:r>
          </a:p>
          <a:p>
            <a:pPr lvl="1" eaLnBrk="1" hangingPunct="1">
              <a:defRPr/>
            </a:pPr>
            <a:r>
              <a:rPr lang="en-US" dirty="0" err="1"/>
              <a:t>Pseudostratified</a:t>
            </a:r>
            <a:r>
              <a:rPr lang="en-US" dirty="0"/>
              <a:t> Columnar – trachea, bronchi</a:t>
            </a:r>
          </a:p>
          <a:p>
            <a:pPr lvl="1" eaLnBrk="1" hangingPunct="1">
              <a:defRPr/>
            </a:pPr>
            <a:r>
              <a:rPr lang="en-US" dirty="0"/>
              <a:t>Transitional epithelium- urinary bladder</a:t>
            </a:r>
          </a:p>
        </p:txBody>
      </p:sp>
    </p:spTree>
    <p:extLst>
      <p:ext uri="{BB962C8B-B14F-4D97-AF65-F5344CB8AC3E}">
        <p14:creationId xmlns:p14="http://schemas.microsoft.com/office/powerpoint/2010/main" val="23539027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41" name="Rectangle 5"/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8229600" cy="1371600"/>
          </a:xfrm>
        </p:spPr>
        <p:txBody>
          <a:bodyPr/>
          <a:lstStyle/>
          <a:p>
            <a:pPr eaLnBrk="1" hangingPunct="1">
              <a:defRPr/>
            </a:pPr>
            <a:r>
              <a:rPr lang="en-US"/>
              <a:t>Pseudostratified Columnar</a:t>
            </a:r>
          </a:p>
        </p:txBody>
      </p:sp>
      <p:pic>
        <p:nvPicPr>
          <p:cNvPr id="19459" name="Picture 4" descr="Pseudostratified Columnar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28600" y="1219200"/>
            <a:ext cx="8534400" cy="539273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488616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0" t="12589" b="8406"/>
          <a:stretch/>
        </p:blipFill>
        <p:spPr bwMode="auto">
          <a:xfrm>
            <a:off x="17060" y="21610"/>
            <a:ext cx="5774140" cy="31781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3115256"/>
            <a:ext cx="3429000" cy="37654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124200" y="4572000"/>
            <a:ext cx="2590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Distended urinary bladder</a:t>
            </a:r>
          </a:p>
        </p:txBody>
      </p:sp>
    </p:spTree>
    <p:extLst>
      <p:ext uri="{BB962C8B-B14F-4D97-AF65-F5344CB8AC3E}">
        <p14:creationId xmlns:p14="http://schemas.microsoft.com/office/powerpoint/2010/main" val="31311007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Surface specialization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Cilia </a:t>
            </a:r>
          </a:p>
          <a:p>
            <a:r>
              <a:rPr lang="en-US" dirty="0" err="1"/>
              <a:t>Stereocilia</a:t>
            </a:r>
            <a:endParaRPr lang="en-US" dirty="0"/>
          </a:p>
          <a:p>
            <a:r>
              <a:rPr lang="en-US" dirty="0"/>
              <a:t>Villi</a:t>
            </a:r>
          </a:p>
          <a:p>
            <a:r>
              <a:rPr lang="en-US" dirty="0"/>
              <a:t>Microvilli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45178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Universal characteristics of epithelial tissue</a:t>
            </a:r>
          </a:p>
          <a:p>
            <a:r>
              <a:rPr lang="en-US" dirty="0"/>
              <a:t>Functions</a:t>
            </a:r>
          </a:p>
          <a:p>
            <a:r>
              <a:rPr lang="en-US" dirty="0"/>
              <a:t>Classification</a:t>
            </a:r>
          </a:p>
          <a:p>
            <a:r>
              <a:rPr lang="en-US" dirty="0"/>
              <a:t>Surface specialization</a:t>
            </a:r>
          </a:p>
          <a:p>
            <a:r>
              <a:rPr lang="en-US" dirty="0"/>
              <a:t>Intercellular junctions/</a:t>
            </a:r>
            <a:r>
              <a:rPr lang="en-US" dirty="0" err="1"/>
              <a:t>Junctional</a:t>
            </a:r>
            <a:r>
              <a:rPr lang="en-US" dirty="0"/>
              <a:t> complexes</a:t>
            </a:r>
          </a:p>
          <a:p>
            <a:r>
              <a:rPr lang="en-US" dirty="0"/>
              <a:t>Clinical significance</a:t>
            </a:r>
          </a:p>
          <a:p>
            <a:r>
              <a:rPr lang="en-US" dirty="0"/>
              <a:t>practical</a:t>
            </a:r>
          </a:p>
        </p:txBody>
      </p:sp>
    </p:spTree>
    <p:extLst>
      <p:ext uri="{BB962C8B-B14F-4D97-AF65-F5344CB8AC3E}">
        <p14:creationId xmlns:p14="http://schemas.microsoft.com/office/powerpoint/2010/main" val="17489646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563562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Clinical significance of epithelial tissue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Epithelial metaplasia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590800"/>
            <a:ext cx="4135088" cy="38524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5425" y="3290441"/>
            <a:ext cx="3838575" cy="3152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345178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2525713"/>
            <a:ext cx="4495800" cy="3371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00" r="17789" b="10915"/>
          <a:stretch/>
        </p:blipFill>
        <p:spPr bwMode="auto">
          <a:xfrm>
            <a:off x="5131559" y="2362200"/>
            <a:ext cx="4012441" cy="3725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33400" y="1447800"/>
            <a:ext cx="3048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Cervical cancer</a:t>
            </a:r>
          </a:p>
        </p:txBody>
      </p:sp>
      <p:sp>
        <p:nvSpPr>
          <p:cNvPr id="5" name="Rectangle 4"/>
          <p:cNvSpPr/>
          <p:nvPr/>
        </p:nvSpPr>
        <p:spPr>
          <a:xfrm>
            <a:off x="6172200" y="1611503"/>
            <a:ext cx="195226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/>
              <a:t>Lung cancer</a:t>
            </a:r>
          </a:p>
        </p:txBody>
      </p:sp>
    </p:spTree>
    <p:extLst>
      <p:ext uri="{BB962C8B-B14F-4D97-AF65-F5344CB8AC3E}">
        <p14:creationId xmlns:p14="http://schemas.microsoft.com/office/powerpoint/2010/main" val="30345178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Practical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defRPr/>
            </a:pPr>
            <a:r>
              <a:rPr lang="en-US" dirty="0"/>
              <a:t>blood vessels</a:t>
            </a:r>
          </a:p>
          <a:p>
            <a:pPr lvl="1">
              <a:defRPr/>
            </a:pPr>
            <a:r>
              <a:rPr lang="en-US" dirty="0"/>
              <a:t>Kidney tubules, </a:t>
            </a:r>
          </a:p>
          <a:p>
            <a:pPr lvl="1">
              <a:defRPr/>
            </a:pPr>
            <a:r>
              <a:rPr lang="en-US" dirty="0"/>
              <a:t>small intestine</a:t>
            </a:r>
          </a:p>
          <a:p>
            <a:pPr lvl="1">
              <a:defRPr/>
            </a:pPr>
            <a:r>
              <a:rPr lang="en-US" dirty="0"/>
              <a:t>trachea, </a:t>
            </a:r>
          </a:p>
          <a:p>
            <a:pPr lvl="1">
              <a:defRPr/>
            </a:pPr>
            <a:r>
              <a:rPr lang="en-US" dirty="0"/>
              <a:t>urinary bladder</a:t>
            </a:r>
          </a:p>
        </p:txBody>
      </p:sp>
    </p:spTree>
    <p:extLst>
      <p:ext uri="{BB962C8B-B14F-4D97-AF65-F5344CB8AC3E}">
        <p14:creationId xmlns:p14="http://schemas.microsoft.com/office/powerpoint/2010/main" val="30345178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5" t="42442" r="8387"/>
          <a:stretch/>
        </p:blipFill>
        <p:spPr bwMode="auto">
          <a:xfrm>
            <a:off x="70229" y="1676400"/>
            <a:ext cx="9049531" cy="45100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181473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334962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Example of an epithelium</a:t>
            </a:r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82" t="34602" r="7482" b="22277"/>
          <a:stretch/>
        </p:blipFill>
        <p:spPr bwMode="auto">
          <a:xfrm>
            <a:off x="35532" y="2514600"/>
            <a:ext cx="9216475" cy="350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371600" y="905470"/>
            <a:ext cx="3505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en-US" b="1" dirty="0"/>
              <a:t>Polarity &amp; surface specialization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n-US" b="1" dirty="0"/>
              <a:t>Basement membrane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n-US" b="1" dirty="0"/>
              <a:t>Tightly packed cells</a:t>
            </a:r>
          </a:p>
        </p:txBody>
      </p:sp>
    </p:spTree>
    <p:extLst>
      <p:ext uri="{BB962C8B-B14F-4D97-AF65-F5344CB8AC3E}">
        <p14:creationId xmlns:p14="http://schemas.microsoft.com/office/powerpoint/2010/main" val="39193515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334962"/>
          </a:xfrm>
        </p:spPr>
        <p:txBody>
          <a:bodyPr>
            <a:normAutofit fontScale="90000"/>
          </a:bodyPr>
          <a:lstStyle/>
          <a:p>
            <a:r>
              <a:rPr lang="en-US" sz="2800" b="1" dirty="0"/>
              <a:t>Distribution &amp; disorders of cilia</a:t>
            </a:r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647" y="350838"/>
            <a:ext cx="4661848" cy="38897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4859" y="303658"/>
            <a:ext cx="3630541" cy="36587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255"/>
          <a:stretch/>
        </p:blipFill>
        <p:spPr bwMode="auto">
          <a:xfrm>
            <a:off x="3734509" y="4267200"/>
            <a:ext cx="5409491" cy="2590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-1" y="4876800"/>
            <a:ext cx="37345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en-US" b="1" dirty="0" err="1"/>
              <a:t>Kartegener’s</a:t>
            </a:r>
            <a:r>
              <a:rPr lang="en-US" b="1" dirty="0"/>
              <a:t> syndrome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n-US" b="1" dirty="0"/>
              <a:t>Smokers lung/ smokers cough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n-US" b="1" dirty="0"/>
              <a:t>Epithelial metaplasia (lung cancer)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n-US" b="1" dirty="0"/>
              <a:t>hydrocephalus</a:t>
            </a:r>
          </a:p>
        </p:txBody>
      </p:sp>
    </p:spTree>
    <p:extLst>
      <p:ext uri="{BB962C8B-B14F-4D97-AF65-F5344CB8AC3E}">
        <p14:creationId xmlns:p14="http://schemas.microsoft.com/office/powerpoint/2010/main" val="30345178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11162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hydrocephalus</a:t>
            </a:r>
            <a:endParaRPr 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67" t="7351" r="7970"/>
          <a:stretch/>
        </p:blipFill>
        <p:spPr bwMode="auto">
          <a:xfrm>
            <a:off x="1600200" y="1196193"/>
            <a:ext cx="6477000" cy="5301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738812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334962"/>
          </a:xfrm>
        </p:spPr>
        <p:txBody>
          <a:bodyPr>
            <a:normAutofit fontScale="90000"/>
          </a:bodyPr>
          <a:lstStyle/>
          <a:p>
            <a:r>
              <a:rPr lang="en-US" sz="2400" b="1" dirty="0"/>
              <a:t>Smoker </a:t>
            </a:r>
            <a:r>
              <a:rPr lang="en-US" sz="2400" b="1" dirty="0" err="1"/>
              <a:t>vs</a:t>
            </a:r>
            <a:r>
              <a:rPr lang="en-US" sz="2400" b="1" dirty="0"/>
              <a:t> non smokers lung</a:t>
            </a:r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766"/>
          <a:stretch/>
        </p:blipFill>
        <p:spPr bwMode="auto">
          <a:xfrm>
            <a:off x="5487" y="365212"/>
            <a:ext cx="5082160" cy="3673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4283354"/>
            <a:ext cx="5939051" cy="25746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345178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334962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The basement membrane</a:t>
            </a:r>
          </a:p>
        </p:txBody>
      </p:sp>
      <p:pic>
        <p:nvPicPr>
          <p:cNvPr id="6147" name="Picture 3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1" t="18923" r="5400" b="19562"/>
          <a:stretch/>
        </p:blipFill>
        <p:spPr bwMode="auto">
          <a:xfrm>
            <a:off x="27541" y="1524000"/>
            <a:ext cx="9045760" cy="46481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345178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38" r="5174" b="15945"/>
          <a:stretch/>
        </p:blipFill>
        <p:spPr bwMode="auto">
          <a:xfrm>
            <a:off x="0" y="7961"/>
            <a:ext cx="4872251" cy="31407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818" y="3736536"/>
            <a:ext cx="6885582" cy="31214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2124" y="-19333"/>
            <a:ext cx="3421136" cy="37558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805142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178</TotalTime>
  <Words>302</Words>
  <Application>Microsoft Office PowerPoint</Application>
  <PresentationFormat>On-screen Show (4:3)</PresentationFormat>
  <Paragraphs>83</Paragraphs>
  <Slides>22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Calibri</vt:lpstr>
      <vt:lpstr>Tahoma</vt:lpstr>
      <vt:lpstr>Wingdings</vt:lpstr>
      <vt:lpstr>Office Theme</vt:lpstr>
      <vt:lpstr>Epithelial tissue</vt:lpstr>
      <vt:lpstr>Objectives </vt:lpstr>
      <vt:lpstr>PowerPoint Presentation</vt:lpstr>
      <vt:lpstr>Example of an epithelium</vt:lpstr>
      <vt:lpstr>Distribution &amp; disorders of cilia</vt:lpstr>
      <vt:lpstr>hydrocephalus</vt:lpstr>
      <vt:lpstr>Smoker vs non smokers lung</vt:lpstr>
      <vt:lpstr>The basement membrane</vt:lpstr>
      <vt:lpstr>PowerPoint Presentation</vt:lpstr>
      <vt:lpstr>Intercellular junctions/junctional complexes</vt:lpstr>
      <vt:lpstr>Avascularity &amp; regeneration</vt:lpstr>
      <vt:lpstr>Functions of epithelial tissue</vt:lpstr>
      <vt:lpstr>Epithelial Tissue</vt:lpstr>
      <vt:lpstr>Classification of epithelial tissue</vt:lpstr>
      <vt:lpstr>Key concepts</vt:lpstr>
      <vt:lpstr>Epithelial Types based on shape of cells</vt:lpstr>
      <vt:lpstr>Pseudostratified Columnar</vt:lpstr>
      <vt:lpstr>PowerPoint Presentation</vt:lpstr>
      <vt:lpstr>Surface specialization</vt:lpstr>
      <vt:lpstr>Clinical significance of epithelial tissue</vt:lpstr>
      <vt:lpstr>PowerPoint Presentation</vt:lpstr>
      <vt:lpstr>Practical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Ahmed</dc:creator>
  <cp:lastModifiedBy>hemed elbusaidy</cp:lastModifiedBy>
  <cp:revision>28</cp:revision>
  <dcterms:created xsi:type="dcterms:W3CDTF">2016-10-30T08:39:28Z</dcterms:created>
  <dcterms:modified xsi:type="dcterms:W3CDTF">2019-10-03T07:39:35Z</dcterms:modified>
</cp:coreProperties>
</file>